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319" r:id="rId4"/>
    <p:sldId id="321" r:id="rId5"/>
    <p:sldId id="322" r:id="rId6"/>
    <p:sldId id="298" r:id="rId7"/>
    <p:sldId id="320" r:id="rId8"/>
    <p:sldId id="299" r:id="rId9"/>
    <p:sldId id="300" r:id="rId10"/>
    <p:sldId id="301" r:id="rId11"/>
    <p:sldId id="302" r:id="rId12"/>
    <p:sldId id="303" r:id="rId13"/>
    <p:sldId id="318" r:id="rId14"/>
    <p:sldId id="304" r:id="rId15"/>
    <p:sldId id="309" r:id="rId16"/>
    <p:sldId id="306" r:id="rId17"/>
    <p:sldId id="305" r:id="rId18"/>
    <p:sldId id="307" r:id="rId19"/>
    <p:sldId id="317" r:id="rId20"/>
    <p:sldId id="310" r:id="rId21"/>
    <p:sldId id="311" r:id="rId22"/>
    <p:sldId id="312" r:id="rId23"/>
    <p:sldId id="315" r:id="rId24"/>
    <p:sldId id="313" r:id="rId25"/>
    <p:sldId id="314" r:id="rId26"/>
    <p:sldId id="316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CTR-IKT-CPP/cpp_course/tree/master/%D0%98%D0%BD%D1%81%D1%82%D1%80%D1%83%D0%BA%D1%86%D0%B8%D0%B8" TargetMode="External"/><Relationship Id="rId3" Type="http://schemas.openxmlformats.org/officeDocument/2006/relationships/image" Target="../media/image5.emf"/><Relationship Id="rId7" Type="http://schemas.openxmlformats.org/officeDocument/2006/relationships/hyperlink" Target="https://github.com/MUCTR-IKT-CPP/cpp_course/tree/master/%D0%9B%D0%B0%D0%B1%D0%BE%D1%80%D0%B0%D1%82%D0%BE%D1%80%D0%BD%D1%8B%D0%B5" TargetMode="External"/><Relationship Id="rId12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hyperlink" Target="https://github.com/MUCTR-IKT-CPP/cpp_course/tree/master/%D0%94%D0%BE%D0%BF%D0%BE%D0%BB%D0%BD%D0%B8%D1%82%D0%B5%D0%BB%D1%8C%D0%BD%D1%8B%D0%B5%20%D0%BC%D0%B0%D1%82%D0%B5%D1%80%D0%B8%D0%B0%D0%BB%D1%8B" TargetMode="External"/><Relationship Id="rId5" Type="http://schemas.openxmlformats.org/officeDocument/2006/relationships/image" Target="../media/image6.gif"/><Relationship Id="rId10" Type="http://schemas.openxmlformats.org/officeDocument/2006/relationships/image" Target="../media/image9.gif"/><Relationship Id="rId4" Type="http://schemas.openxmlformats.org/officeDocument/2006/relationships/hyperlink" Target="https://github.com/MUCTR-IKT-CPP/cpp_course/tree/master/%D0%9B%D0%B5%D0%BA%D1%86%D0%B8%D0%B8/2023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1373" y="2703547"/>
            <a:ext cx="6529280" cy="1450906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языке, основные 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базовые конструкции.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653" y="379447"/>
            <a:ext cx="2324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программы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174667"/>
            <a:ext cx="3693572" cy="518168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83362" y="1503352"/>
            <a:ext cx="66240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0" dirty="0">
                <a:effectLst/>
              </a:rPr>
              <a:t>1.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Процесс разработки</a:t>
            </a:r>
          </a:p>
          <a:p>
            <a:pPr algn="just"/>
            <a:r>
              <a:rPr lang="ru-RU" sz="2400" b="0" dirty="0">
                <a:effectLst/>
              </a:rPr>
              <a:t>2. Процесс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препроцессора,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именно</a:t>
            </a:r>
            <a:r>
              <a:rPr lang="en-US" sz="2400" b="0" dirty="0">
                <a:effectLst/>
              </a:rPr>
              <a:t> </a:t>
            </a:r>
            <a:r>
              <a:rPr lang="ru-RU" sz="2400" b="0" dirty="0">
                <a:effectLst/>
              </a:rPr>
              <a:t>в</a:t>
            </a:r>
            <a:r>
              <a:rPr lang="en-US" sz="2400" dirty="0"/>
              <a:t> </a:t>
            </a:r>
            <a:r>
              <a:rPr lang="ru-RU" sz="2400" b="0" dirty="0">
                <a:effectLst/>
              </a:rPr>
              <a:t>этот момент обрабатываются все директивы препроцессора</a:t>
            </a:r>
            <a:endParaRPr lang="en-US" sz="2400" b="0" dirty="0">
              <a:effectLst/>
            </a:endParaRPr>
          </a:p>
          <a:p>
            <a:pPr algn="just"/>
            <a:r>
              <a:rPr lang="ru-RU" sz="2400" b="0" dirty="0">
                <a:effectLst/>
              </a:rPr>
              <a:t>3. Это этап компиляции, именно в этот момент наша программа из написанного для людьми и для людей превращается в то что уже может интерпретировать компьютер.</a:t>
            </a:r>
          </a:p>
          <a:p>
            <a:pPr algn="just"/>
            <a:r>
              <a:rPr lang="ru-RU" sz="2400" b="0" dirty="0">
                <a:effectLst/>
              </a:rPr>
              <a:t>4. Процесс связывания, он нужен для того, что бы мы могли разбивать наши программы на большое количество подмодулей и использовать функции из одного подмодуля в другой. </a:t>
            </a:r>
          </a:p>
        </p:txBody>
      </p:sp>
    </p:spTree>
    <p:extLst>
      <p:ext uri="{BB962C8B-B14F-4D97-AF65-F5344CB8AC3E}">
        <p14:creationId xmlns:p14="http://schemas.microsoft.com/office/powerpoint/2010/main" val="17778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7" y="1391317"/>
            <a:ext cx="3886078" cy="491565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20024" y="1340766"/>
            <a:ext cx="73960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err="1"/>
              <a:t>Токенизация</a:t>
            </a:r>
            <a:r>
              <a:rPr lang="ru-RU" sz="2000" dirty="0"/>
              <a:t>, это процесс разбиения компилируемого кода на минимальные значимые элементы.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Синтаксический анализ, проверяет все ли правильно в собираемых частях кода, с точки зрения синтаксиса языка.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Семантический анализ, в свою очередь занимается абсолютно другим, он проверяет смысл того что мы написали.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промежуточного кода, наш код написанный на С++ перестает быть С++. Он превращается в некий промежуточный вариант, условно похожий на С. </a:t>
            </a:r>
            <a:endParaRPr lang="en-US" sz="2000" dirty="0"/>
          </a:p>
          <a:p>
            <a:pPr marL="342900" indent="-342900" algn="just">
              <a:buAutoNum type="arabicPeriod"/>
            </a:pPr>
            <a:r>
              <a:rPr lang="ru-RU" sz="2000" dirty="0"/>
              <a:t>Оптимизация, на этом этапе компилятор пытается оптимизировать код который мы написали.</a:t>
            </a:r>
          </a:p>
          <a:p>
            <a:pPr marL="342900" indent="-342900" algn="just">
              <a:buAutoNum type="arabicPeriod"/>
            </a:pPr>
            <a:r>
              <a:rPr lang="ru-RU" sz="2000" dirty="0"/>
              <a:t>Генерация машинного кода, именно в этот момент мы и получаем наш машинный код.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! Важно, компилируется за раз не вся программа а лишь одна единица трансляции</a:t>
            </a:r>
          </a:p>
        </p:txBody>
      </p:sp>
    </p:spTree>
    <p:extLst>
      <p:ext uri="{BB962C8B-B14F-4D97-AF65-F5344CB8AC3E}">
        <p14:creationId xmlns:p14="http://schemas.microsoft.com/office/powerpoint/2010/main" val="383523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чего начинаются программы на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10758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Код наших программ пишется в файлах с расширением </a:t>
            </a:r>
            <a:r>
              <a:rPr lang="en-US" sz="2000" dirty="0"/>
              <a:t>.</a:t>
            </a:r>
            <a:r>
              <a:rPr lang="en-US" sz="2000" dirty="0" err="1"/>
              <a:t>cpp</a:t>
            </a:r>
            <a:r>
              <a:rPr lang="ru-RU" sz="2000" dirty="0"/>
              <a:t> и </a:t>
            </a:r>
            <a:r>
              <a:rPr lang="en-US" sz="2000" dirty="0"/>
              <a:t>.h</a:t>
            </a:r>
            <a:r>
              <a:rPr lang="ru-RU" sz="2000" dirty="0"/>
              <a:t>.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Любая программа на С++ начинается с функции</a:t>
            </a:r>
            <a:r>
              <a:rPr lang="en-US" sz="2000" dirty="0"/>
              <a:t>:</a:t>
            </a:r>
            <a:endParaRPr lang="ru-RU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ru-RU" sz="2000" dirty="0"/>
              <a:t>Функция должна именно называться словом </a:t>
            </a:r>
            <a:r>
              <a:rPr lang="ru-RU" sz="2000" dirty="0" err="1"/>
              <a:t>main</a:t>
            </a:r>
            <a:r>
              <a:rPr lang="ru-RU" sz="2000" dirty="0"/>
              <a:t> и ни как по другому, все следующие действия которые мы хотим получить от нашей программы должны быть написаны или вызваны внутри функции </a:t>
            </a:r>
            <a:r>
              <a:rPr lang="ru-RU" sz="2000" dirty="0" err="1"/>
              <a:t>main</a:t>
            </a:r>
            <a:r>
              <a:rPr lang="ru-RU" sz="2000" dirty="0"/>
              <a:t>, а сама функция должна обязательно завершаться ключевым словом </a:t>
            </a:r>
            <a:r>
              <a:rPr lang="ru-RU" sz="2000" dirty="0" err="1"/>
              <a:t>return</a:t>
            </a:r>
            <a:r>
              <a:rPr lang="ru-RU" sz="2000" dirty="0"/>
              <a:t> которое в случае успешного исполнения нашей программы должно возвращать 0, любой результат отличный от 0 будет восприниматься операционной системой как ошибка и будет взят как ее код.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pic>
        <p:nvPicPr>
          <p:cNvPr id="14" name="Picture 2" descr="работай мем - Создать мем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75" y="1590905"/>
            <a:ext cx="2857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1630762"/>
            <a:ext cx="4210050" cy="7429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7817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7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034137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файла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172597"/>
            <a:ext cx="82202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Основной файл программы на С++ должен содержать блоки</a:t>
            </a:r>
            <a:r>
              <a:rPr lang="en-US" sz="20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препроцессорных директив. (например </a:t>
            </a:r>
            <a:r>
              <a:rPr lang="en-US" sz="2000" dirty="0"/>
              <a:t>define </a:t>
            </a:r>
            <a:r>
              <a:rPr lang="ru-RU" sz="2000" dirty="0"/>
              <a:t>или </a:t>
            </a:r>
            <a:r>
              <a:rPr lang="en-US" sz="2000" dirty="0" err="1"/>
              <a:t>ifndef</a:t>
            </a:r>
            <a:r>
              <a:rPr lang="en-US" sz="2000" dirty="0"/>
              <a:t>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импорта библиотек.</a:t>
            </a:r>
            <a:r>
              <a:rPr lang="en-US" sz="2000" dirty="0"/>
              <a:t> (#import &lt;&gt;)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определения именованной области видимости.</a:t>
            </a:r>
            <a:r>
              <a:rPr lang="en-US" sz="2000" dirty="0"/>
              <a:t> (using namespace </a:t>
            </a:r>
            <a:r>
              <a:rPr lang="en-US" sz="2000" dirty="0" err="1"/>
              <a:t>std</a:t>
            </a:r>
            <a:r>
              <a:rPr lang="en-US" sz="2000" dirty="0"/>
              <a:t>;)</a:t>
            </a:r>
            <a:endParaRPr lang="ru-RU" sz="20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декларирования или описания функций (здесь должны быть все функции которые используются в </a:t>
            </a:r>
            <a:r>
              <a:rPr lang="en-US" sz="2000" dirty="0"/>
              <a:t>main</a:t>
            </a:r>
            <a:r>
              <a:rPr lang="ru-RU" sz="2000" dirty="0"/>
              <a:t>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функции </a:t>
            </a:r>
            <a:r>
              <a:rPr lang="en-US" sz="2000" dirty="0"/>
              <a:t>main</a:t>
            </a:r>
            <a:r>
              <a:rPr lang="ru-RU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/>
              <a:t>Блок описания дополнительных функций</a:t>
            </a:r>
            <a:r>
              <a:rPr lang="en-US" sz="2000" dirty="0"/>
              <a:t> (</a:t>
            </a:r>
            <a:r>
              <a:rPr lang="ru-RU" sz="2000" dirty="0"/>
              <a:t>здесь могут быть любые функции, которые ранее не были использованы.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1663" y="25923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418408" y="44721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iostream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 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122" name="Picture 2" descr="https://www.meme-arsenal.com/memes/bf3c870d02fa8f1b06f7817e661c9fb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80" y="1985793"/>
            <a:ext cx="3247839" cy="35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61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4" y="481752"/>
            <a:ext cx="899666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демонстрации синтаксиса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8" y="1437778"/>
            <a:ext cx="9574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Для корректной демонстрации конструкций языка потребуется приводить примеры кода и его структуры, по этой причине, разумно, заранее определить формат и вид описания этой структуры. Такое описание будем называть </a:t>
            </a:r>
            <a:r>
              <a:rPr lang="en-US" sz="2000" b="1" dirty="0"/>
              <a:t>“</a:t>
            </a:r>
            <a:r>
              <a:rPr lang="ru-RU" sz="2000" b="1" dirty="0"/>
              <a:t>сигнатурой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Символами </a:t>
            </a:r>
            <a:r>
              <a:rPr lang="en-US" sz="2000" b="1" dirty="0"/>
              <a:t>“</a:t>
            </a:r>
            <a:r>
              <a:rPr lang="ru-RU" sz="2000" b="1" dirty="0"/>
              <a:t>&lt;</a:t>
            </a:r>
            <a:r>
              <a:rPr lang="en-US" sz="2000" b="1" dirty="0"/>
              <a:t>”</a:t>
            </a:r>
            <a:r>
              <a:rPr lang="ru-RU" sz="2000" dirty="0"/>
              <a:t> и </a:t>
            </a:r>
            <a:r>
              <a:rPr lang="en-US" sz="2000" b="1" dirty="0"/>
              <a:t>“</a:t>
            </a:r>
            <a:r>
              <a:rPr lang="ru-RU" sz="2000" b="1" dirty="0"/>
              <a:t>&gt;</a:t>
            </a:r>
            <a:r>
              <a:rPr lang="en-US" sz="2000" b="1" dirty="0"/>
              <a:t>”</a:t>
            </a:r>
            <a:r>
              <a:rPr lang="ru-RU" sz="2000" dirty="0"/>
              <a:t> будем выделять те блоки, которые программист может варьировать при написании той или иной конструкции.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Тип в конструкции будем обозначать словом </a:t>
            </a:r>
            <a:r>
              <a:rPr lang="en-US" sz="2000" dirty="0"/>
              <a:t>“</a:t>
            </a:r>
            <a:r>
              <a:rPr lang="ru-RU" sz="2000" b="1" dirty="0"/>
              <a:t>тип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Наименование чего либо словом </a:t>
            </a:r>
            <a:r>
              <a:rPr lang="en-US" sz="2000" b="1" dirty="0"/>
              <a:t>“</a:t>
            </a:r>
            <a:r>
              <a:rPr lang="ru-RU" sz="2000" b="1" dirty="0"/>
              <a:t>имя_</a:t>
            </a:r>
            <a:r>
              <a:rPr lang="en-US" sz="2000" b="1" dirty="0"/>
              <a:t>”</a:t>
            </a:r>
            <a:r>
              <a:rPr lang="ru-RU" sz="2000" dirty="0"/>
              <a:t>, после нижнего подчеркивания будем писать имя чего следует написать.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Любое введенное программистом значение будем обозначать словом </a:t>
            </a:r>
            <a:r>
              <a:rPr lang="en-US" sz="2000" b="1" dirty="0"/>
              <a:t>“</a:t>
            </a:r>
            <a:r>
              <a:rPr lang="ru-RU" sz="2000" b="1" dirty="0"/>
              <a:t>значение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  <a:p>
            <a:pPr indent="182563" algn="just"/>
            <a:endParaRPr lang="ru-RU" sz="2000" dirty="0"/>
          </a:p>
          <a:p>
            <a:pPr indent="182563" algn="just"/>
            <a:r>
              <a:rPr lang="ru-RU" sz="2000" dirty="0"/>
              <a:t>Так же, в случае если существует вариативность в описании какой либо структуры, варианты будут описываться разделенные символом </a:t>
            </a:r>
            <a:r>
              <a:rPr lang="en-US" sz="2000" b="1" dirty="0"/>
              <a:t>“</a:t>
            </a:r>
            <a:r>
              <a:rPr lang="ru-RU" sz="2000" b="1" dirty="0"/>
              <a:t>|</a:t>
            </a:r>
            <a:r>
              <a:rPr lang="en-US" sz="2000" b="1" dirty="0"/>
              <a:t>”</a:t>
            </a:r>
            <a:r>
              <a:rPr lang="ru-RU" sz="2000" dirty="0"/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6" y="2917148"/>
            <a:ext cx="1959834" cy="1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41" y="2278055"/>
            <a:ext cx="5550818" cy="444342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272836"/>
            <a:ext cx="465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Принципиально программа это черный ящик которые получает данные на вход, проводит с ними манипуляции и выдает какой то результат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64" y="1341911"/>
            <a:ext cx="4962525" cy="5810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93417" y="2645428"/>
            <a:ext cx="4659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Поэтому для корректной работы с программой внутри нее необходимо хранить данные. В целом есть 2 принципиально разных варианта получать данные</a:t>
            </a:r>
            <a:r>
              <a:rPr lang="en-US" b="0" dirty="0">
                <a:solidFill>
                  <a:srgbClr val="000000"/>
                </a:solidFill>
                <a:effectLst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Получить данные на вход в программу, в каком либо виде (ввод пользователя или файл).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dirty="0">
                <a:solidFill>
                  <a:srgbClr val="000000"/>
                </a:solidFill>
                <a:effectLst/>
              </a:rPr>
              <a:t>Получить данные в процессе написания программы (ввод разработчика).</a:t>
            </a: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зависимости от того как получены данные, в С++ с ними придется работать разными способами и конструкциями языка.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672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данных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5711"/>
            <a:ext cx="5157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effectLst/>
              </a:rPr>
              <a:t>Встроенные типы</a:t>
            </a:r>
            <a:endParaRPr lang="en-US" sz="2000" b="1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ru-RU" sz="2000" b="0" dirty="0">
                <a:solidFill>
                  <a:srgbClr val="000000"/>
                </a:solidFill>
                <a:effectLst/>
              </a:rPr>
              <a:t>к ним относятся все те типы что есть в языке сами по себе, и по сути, существуют шире, в самом оборудовании.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2643039"/>
            <a:ext cx="11207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bool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логический тип.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rue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/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false</a:t>
            </a:r>
            <a:endParaRPr lang="ru-RU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char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один символ в кодировке ASCII. Занимает в памяти 1 байт (8 бит). </a:t>
            </a:r>
            <a:r>
              <a:rPr lang="ru-RU" sz="2000" b="1" i="0" dirty="0" err="1">
                <a:solidFill>
                  <a:srgbClr val="000000"/>
                </a:solidFill>
                <a:effectLst/>
              </a:rPr>
              <a:t>wchar_t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UTF-8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char16_t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UTF-16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b="1" i="0" dirty="0">
                <a:solidFill>
                  <a:srgbClr val="000000"/>
                </a:solidFill>
                <a:effectLst/>
              </a:rPr>
              <a:t>char32_t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UTF-32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int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целое число.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Занимает от 2 до 4 байт.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float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ординарной точности с плавающей точкой в диапазоне +/- 3.4E-38 до 3.4E+38. В памяти занимает 4 байта (32 бита)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000000"/>
                </a:solidFill>
                <a:effectLst/>
              </a:rPr>
              <a:t>double</a:t>
            </a:r>
            <a:r>
              <a:rPr lang="ru-RU" sz="2000" b="0" i="0" dirty="0">
                <a:solidFill>
                  <a:srgbClr val="000000"/>
                </a:solidFill>
                <a:effectLst/>
              </a:rPr>
              <a:t>: представляет вещественное число двойной точности с плавающей точкой в диапазоне +/- 1.7E-308 до 1.7E+308. В памяти занимает 8 байт (64 бита)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Типы </a:t>
            </a:r>
            <a:r>
              <a:rPr lang="en-US" sz="2000" dirty="0">
                <a:solidFill>
                  <a:srgbClr val="000000"/>
                </a:solidFill>
              </a:rPr>
              <a:t>char,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имеют приставки </a:t>
            </a:r>
            <a:r>
              <a:rPr lang="en-US" sz="2000" b="1" dirty="0">
                <a:solidFill>
                  <a:srgbClr val="000000"/>
                </a:solidFill>
              </a:rPr>
              <a:t>unsigned</a:t>
            </a:r>
            <a:r>
              <a:rPr lang="ru-RU" sz="2000" b="1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означает что тип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не хранит отрицательные числа и </a:t>
            </a:r>
            <a:r>
              <a:rPr lang="en-US" sz="2000" b="1" dirty="0">
                <a:solidFill>
                  <a:srgbClr val="000000"/>
                </a:solidFill>
              </a:rPr>
              <a:t>singed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ru-RU" sz="2000" dirty="0">
                <a:solidFill>
                  <a:srgbClr val="000000"/>
                </a:solidFill>
              </a:rPr>
              <a:t>означает что тип хранит отрицательные числа.</a:t>
            </a:r>
          </a:p>
          <a:p>
            <a:pPr algn="just"/>
            <a:r>
              <a:rPr lang="ru-RU" sz="2000" dirty="0">
                <a:solidFill>
                  <a:srgbClr val="000000"/>
                </a:solidFill>
              </a:rPr>
              <a:t>Тип </a:t>
            </a:r>
            <a:r>
              <a:rPr lang="en-US" sz="2000" b="1" dirty="0" err="1">
                <a:solidFill>
                  <a:srgbClr val="000000"/>
                </a:solidFill>
              </a:rPr>
              <a:t>int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имеет приставки </a:t>
            </a:r>
            <a:r>
              <a:rPr lang="en-US" sz="2000" b="1" dirty="0">
                <a:solidFill>
                  <a:srgbClr val="000000"/>
                </a:solidFill>
              </a:rPr>
              <a:t>short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уменьшает диапазон и память в 2 раза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 </a:t>
            </a:r>
            <a:r>
              <a:rPr lang="en-US" sz="2000" b="1" dirty="0">
                <a:solidFill>
                  <a:srgbClr val="000000"/>
                </a:solidFill>
              </a:rPr>
              <a:t>long</a:t>
            </a:r>
            <a:r>
              <a:rPr lang="ru-RU" sz="2000" dirty="0">
                <a:solidFill>
                  <a:srgbClr val="000000"/>
                </a:solidFill>
              </a:rPr>
              <a:t> увеличивает диапазон и память в 2 раза, так же может применяться к </a:t>
            </a:r>
            <a:r>
              <a:rPr lang="en-US" sz="2000" b="1" dirty="0">
                <a:solidFill>
                  <a:srgbClr val="000000"/>
                </a:solidFill>
              </a:rPr>
              <a:t>double</a:t>
            </a:r>
            <a:endParaRPr lang="ru-RU" sz="20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43193" y="1165711"/>
            <a:ext cx="5157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000000"/>
                </a:solidFill>
              </a:rPr>
              <a:t>Пользовательские типы</a:t>
            </a:r>
            <a:endParaRPr lang="en-US" b="1" dirty="0">
              <a:solidFill>
                <a:srgbClr val="000000"/>
              </a:solidFill>
            </a:endParaRPr>
          </a:p>
          <a:p>
            <a:pPr algn="just"/>
            <a:r>
              <a:rPr lang="ru-RU" dirty="0">
                <a:solidFill>
                  <a:srgbClr val="000000"/>
                </a:solidFill>
              </a:rPr>
              <a:t>Это те типы которые пользователь комбинируя каким либо образом встроенные типы и описывая взаимодействия между ними создает сам</a:t>
            </a:r>
          </a:p>
        </p:txBody>
      </p:sp>
    </p:spTree>
    <p:extLst>
      <p:ext uri="{BB962C8B-B14F-4D97-AF65-F5344CB8AC3E}">
        <p14:creationId xmlns:p14="http://schemas.microsoft.com/office/powerpoint/2010/main" val="279860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Переменные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8" y="3281907"/>
            <a:ext cx="85488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000000"/>
                </a:solidFill>
              </a:rPr>
              <a:t>В каждой приведенной строке происходит декларирования и инициализация переменных.</a:t>
            </a: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Кажда</a:t>
            </a:r>
            <a:r>
              <a:rPr lang="ru-RU" dirty="0">
                <a:solidFill>
                  <a:srgbClr val="000000"/>
                </a:solidFill>
              </a:rPr>
              <a:t>я строка имеет определённую структуру, которую принято называть сигнатурой, таким образом сигнатура объявления переменной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r>
              <a:rPr lang="ru-RU" b="0" dirty="0">
                <a:solidFill>
                  <a:srgbClr val="000000"/>
                </a:solidFill>
                <a:effectLst/>
              </a:rPr>
              <a:t>							</a:t>
            </a:r>
            <a:r>
              <a:rPr lang="en-US" b="0" dirty="0">
                <a:solidFill>
                  <a:srgbClr val="000000"/>
                </a:solidFill>
                <a:effectLst/>
              </a:rPr>
              <a:t>		&lt;</a:t>
            </a:r>
            <a:r>
              <a:rPr lang="ru-RU" b="0" dirty="0">
                <a:solidFill>
                  <a:srgbClr val="000000"/>
                </a:solidFill>
                <a:effectLst/>
              </a:rPr>
              <a:t>тип</a:t>
            </a:r>
            <a:r>
              <a:rPr lang="en-US" b="0" dirty="0">
                <a:solidFill>
                  <a:srgbClr val="000000"/>
                </a:solidFill>
                <a:effectLst/>
              </a:rPr>
              <a:t>&gt; &lt;</a:t>
            </a:r>
            <a:r>
              <a:rPr lang="ru-RU" b="0" dirty="0" err="1">
                <a:solidFill>
                  <a:srgbClr val="000000"/>
                </a:solidFill>
                <a:effectLst/>
              </a:rPr>
              <a:t>имя_переменной</a:t>
            </a:r>
            <a:r>
              <a:rPr lang="en-US" b="0" dirty="0">
                <a:solidFill>
                  <a:srgbClr val="000000"/>
                </a:solidFill>
                <a:effectLst/>
              </a:rPr>
              <a:t>&gt; = &lt;</a:t>
            </a:r>
            <a:r>
              <a:rPr lang="ru-RU" b="0" dirty="0">
                <a:solidFill>
                  <a:srgbClr val="000000"/>
                </a:solidFill>
                <a:effectLst/>
              </a:rPr>
              <a:t>значение</a:t>
            </a:r>
            <a:r>
              <a:rPr lang="en-US" b="0" dirty="0">
                <a:solidFill>
                  <a:srgbClr val="000000"/>
                </a:solidFill>
                <a:effectLst/>
              </a:rPr>
              <a:t>&gt;;</a:t>
            </a:r>
          </a:p>
          <a:p>
            <a:pPr indent="182563" algn="just"/>
            <a:endParaRPr lang="ru-RU" dirty="0">
              <a:solidFill>
                <a:srgbClr val="000000"/>
              </a:solidFill>
            </a:endParaRPr>
          </a:p>
          <a:p>
            <a:pPr indent="182563" algn="just"/>
            <a:endParaRPr lang="en-US" dirty="0">
              <a:solidFill>
                <a:srgbClr val="000000"/>
              </a:solidFill>
            </a:endParaRPr>
          </a:p>
          <a:p>
            <a:pPr indent="182563" algn="just"/>
            <a:r>
              <a:rPr lang="ru-RU" dirty="0">
                <a:solidFill>
                  <a:srgbClr val="000000"/>
                </a:solidFill>
              </a:rPr>
              <a:t>Наименование переменной может быть практически любым, не допускается совпадение с ключевыми словами языка и оно не может начинаться с цифр.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93417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Декларирование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резервирования имени под переменную.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317084" y="1927528"/>
            <a:ext cx="34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80"/>
                </a:solidFill>
                <a:effectLst/>
              </a:rPr>
              <a:t>Инициализация</a:t>
            </a:r>
            <a:r>
              <a:rPr lang="ru-RU" b="0" dirty="0">
                <a:solidFill>
                  <a:srgbClr val="000000"/>
                </a:solidFill>
                <a:effectLst/>
              </a:rPr>
              <a:t> - это процесс присвоения переменной своего первого, начального значения.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309917" y="1437778"/>
            <a:ext cx="1610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Описание</a:t>
            </a:r>
          </a:p>
          <a:p>
            <a:pPr algn="ctr"/>
            <a:r>
              <a:rPr lang="ru-RU" b="1" dirty="0">
                <a:solidFill>
                  <a:srgbClr val="000080"/>
                </a:solidFill>
                <a:effectLst/>
              </a:rPr>
              <a:t>переменной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5" name="Прямая со стрелкой 14"/>
          <p:cNvCxnSpPr>
            <a:stCxn id="14" idx="1"/>
            <a:endCxn id="12" idx="3"/>
          </p:cNvCxnSpPr>
          <p:nvPr/>
        </p:nvCxnSpPr>
        <p:spPr>
          <a:xfrm flipH="1">
            <a:off x="3913417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4" idx="3"/>
            <a:endCxn id="13" idx="1"/>
          </p:cNvCxnSpPr>
          <p:nvPr/>
        </p:nvCxnSpPr>
        <p:spPr>
          <a:xfrm>
            <a:off x="6920584" y="1760944"/>
            <a:ext cx="1396500" cy="62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93417" y="43899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13.24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170" name="Picture 2" descr="https://www.meme-arsenal.com/memes/9f92253f4209939cd3f7dfbd23aa64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295" y="3385496"/>
            <a:ext cx="2546953" cy="30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7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99824" y="1168943"/>
            <a:ext cx="10449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</a:t>
            </a:r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— это элемент программы, который непосредственно представляет значение.</a:t>
            </a:r>
          </a:p>
          <a:p>
            <a:pPr indent="182563" algn="just"/>
            <a:r>
              <a:rPr lang="ru-RU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Литералы можно использовать во многих контекстах, но наиболее часто они используются для инициализации именованных переменных и для передачи аргументов в функции. 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99824" y="2925912"/>
            <a:ext cx="49118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42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Целочисленный типа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108.87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14.2f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float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15.1L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 плавающей запятой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double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16u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unsigned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Целочисленный типа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long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Логический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s'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Символьный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Строковый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24813" y="2800159"/>
            <a:ext cx="58763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dirty="0">
                <a:solidFill>
                  <a:srgbClr val="171717"/>
                </a:solidFill>
              </a:rPr>
              <a:t>Для вывода в С++ используются специализированные конструкции. В основе этих конструкций лежит понятие потока ввода вывода, которое мы будем разбирать в дальнейшем, а на данный момент достаточно просто запомнить как их использовать.</a:t>
            </a:r>
            <a:endParaRPr lang="en-US" dirty="0">
              <a:solidFill>
                <a:srgbClr val="171717"/>
              </a:solidFill>
            </a:endParaRPr>
          </a:p>
          <a:p>
            <a:pPr indent="182563" algn="just"/>
            <a:r>
              <a:rPr lang="ru-RU" dirty="0">
                <a:solidFill>
                  <a:srgbClr val="171717"/>
                </a:solidFill>
              </a:rPr>
              <a:t>При этом важно не забыть импортировать библиотеку.</a:t>
            </a:r>
          </a:p>
          <a:p>
            <a:pPr indent="182563" algn="just"/>
            <a:r>
              <a:rPr lang="en-US" dirty="0" err="1"/>
              <a:t>iostream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825849" y="4879025"/>
            <a:ext cx="5114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Текст"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"любой"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"цепочкой"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Число"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1.1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194" name="Picture 2" descr="https://www.meme-arsenal.com/memes/b140a65a1b35a1227558df66432b536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99" y="4455420"/>
            <a:ext cx="2059354" cy="24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9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Константы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54585"/>
            <a:ext cx="10989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sz="2000" b="1" i="0" dirty="0">
                <a:solidFill>
                  <a:srgbClr val="171717"/>
                </a:solidFill>
                <a:effectLst/>
              </a:rPr>
              <a:t>Константы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— это переменные значение которых нельзя изменять. Константы бывают 2х видов</a:t>
            </a:r>
            <a:r>
              <a:rPr lang="en-US" sz="2000" b="0" i="0" dirty="0">
                <a:solidFill>
                  <a:srgbClr val="171717"/>
                </a:solidFill>
                <a:effectLst/>
              </a:rPr>
              <a:t>:</a:t>
            </a:r>
          </a:p>
          <a:p>
            <a:pPr indent="182563" algn="just"/>
            <a:r>
              <a:rPr lang="en-US" sz="2000" b="1" dirty="0" err="1">
                <a:solidFill>
                  <a:srgbClr val="171717"/>
                </a:solidFill>
              </a:rPr>
              <a:t>const</a:t>
            </a:r>
            <a:r>
              <a:rPr lang="en-US" sz="2000" dirty="0">
                <a:solidFill>
                  <a:srgbClr val="171717"/>
                </a:solidFill>
              </a:rPr>
              <a:t> </a:t>
            </a:r>
            <a:r>
              <a:rPr lang="ru-RU" sz="2000" dirty="0">
                <a:solidFill>
                  <a:srgbClr val="171717"/>
                </a:solidFill>
              </a:rPr>
              <a:t>– это обычные константы, они же константы времени исполнения, их значение создается и присваивается в процессе выполнения, а поэтому их значение можно рассчитывать из переменных</a:t>
            </a:r>
          </a:p>
          <a:p>
            <a:pPr indent="182563" algn="just"/>
            <a:r>
              <a:rPr lang="en-US" sz="2000" b="1" i="0" dirty="0" err="1">
                <a:solidFill>
                  <a:srgbClr val="171717"/>
                </a:solidFill>
                <a:effectLst/>
              </a:rPr>
              <a:t>constexpr</a:t>
            </a:r>
            <a:r>
              <a:rPr lang="ru-RU" sz="2000" b="0" i="0" dirty="0">
                <a:solidFill>
                  <a:srgbClr val="171717"/>
                </a:solidFill>
                <a:effectLst/>
              </a:rPr>
              <a:t> – </a:t>
            </a:r>
            <a:r>
              <a:rPr lang="ru-RU" sz="2000" dirty="0">
                <a:solidFill>
                  <a:srgbClr val="171717"/>
                </a:solidFill>
              </a:rPr>
              <a:t>это более новый вид констант, появившийся в стандарте </a:t>
            </a:r>
            <a:r>
              <a:rPr lang="en-US" sz="2000" dirty="0">
                <a:solidFill>
                  <a:srgbClr val="171717"/>
                </a:solidFill>
              </a:rPr>
              <a:t>C++11 </a:t>
            </a:r>
            <a:r>
              <a:rPr lang="ru-RU" sz="2000" dirty="0">
                <a:solidFill>
                  <a:srgbClr val="171717"/>
                </a:solidFill>
              </a:rPr>
              <a:t>и их называют константы времени компиляции, их значения вычисляются и присваиваются еще при компиляции программы компилятором, а поэтому в них нельзя записывать переменные.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358205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N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N_2 = N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11" y="3701251"/>
            <a:ext cx="2677077" cy="2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А ты спишь на лекции?..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48" y="122363"/>
            <a:ext cx="9619305" cy="6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0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Особенности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constexpr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357909"/>
            <a:ext cx="107873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a1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переменная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constexpr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a2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ошибка: функция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sum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не является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constexp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выражением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a3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new_sum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ОК: функция будет вызвана на этапе компиляции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a4 = sum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95511" y="2020480"/>
            <a:ext cx="61056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b="0" dirty="0">
                <a:solidFill>
                  <a:srgbClr val="000000"/>
                </a:solidFill>
                <a:effectLst/>
              </a:rPr>
              <a:t>Особенностью констант времени компиляции является то, что по сути они не являются константами на момент компиляции</a:t>
            </a:r>
            <a:r>
              <a:rPr lang="ru-RU" dirty="0">
                <a:solidFill>
                  <a:srgbClr val="000000"/>
                </a:solidFill>
              </a:rPr>
              <a:t>. Такие константные значения могут вычисляться при помощи функций, помеченных этим же спецификатором и таким образом по сути являются переменные времени компиляции, а их задачей является создание константы времени исполнения.</a:t>
            </a:r>
            <a:endParaRPr lang="ru-RU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979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1037307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Структурный подход и область видимости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3417" y="1141971"/>
            <a:ext cx="8340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Структурное программирование </a:t>
            </a:r>
            <a:r>
              <a:rPr lang="ru-RU" sz="2000" dirty="0"/>
              <a:t>— парадигма программирования, в основе которой лежит представление программы в виде иерархической структуры блоков</a:t>
            </a:r>
          </a:p>
          <a:p>
            <a:pPr algn="just"/>
            <a:r>
              <a:rPr lang="ru-RU" sz="2000" dirty="0"/>
              <a:t>В С++ структурой кода или, что более распространено блоком кода называют любой код заключенный в фигурные скобки.</a:t>
            </a:r>
          </a:p>
          <a:p>
            <a:pPr algn="just"/>
            <a:r>
              <a:rPr lang="ru-RU" sz="2000" dirty="0"/>
              <a:t>К структурам кода в С++ относятся условия, циклы, функции, классы.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73" y="1141971"/>
            <a:ext cx="3344486" cy="221132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3417" y="3072348"/>
            <a:ext cx="60777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Структурный подход тесно связан с понятием области видимости переменных, это понятие говорит о том как блоки кода обмениваются информацией между друг другом. Концептуально это описывается так</a:t>
            </a:r>
            <a:r>
              <a:rPr lang="en-US" sz="2000" dirty="0"/>
              <a:t>: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Переменные объявленные в одном блоке кода всегда видны внутри него, во всех вложенных в него структурах.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 другой стороны все что объявлено в параллельных блоках кода не будет видно в этих блоках.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Так же то что объявлено в дочернем блоке не видно в родительском блоке кода.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34" y="3353292"/>
            <a:ext cx="5343525" cy="3057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9490" t="9171" r="10089" b="10253"/>
          <a:stretch/>
        </p:blipFill>
        <p:spPr>
          <a:xfrm>
            <a:off x="6463170" y="4929936"/>
            <a:ext cx="2370684" cy="1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01240" y="1291123"/>
            <a:ext cx="10912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/>
            <a:r>
              <a:rPr lang="ru-RU" dirty="0"/>
              <a:t>В С++ есть два разные условные конструкции, это конструкция </a:t>
            </a:r>
            <a:r>
              <a:rPr lang="en-US" dirty="0"/>
              <a:t>if else </a:t>
            </a:r>
            <a:r>
              <a:rPr lang="ru-RU" dirty="0"/>
              <a:t>и конструкция </a:t>
            </a:r>
            <a:r>
              <a:rPr lang="en-US" dirty="0"/>
              <a:t>switch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607377"/>
            <a:ext cx="4822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if else</a:t>
            </a:r>
            <a:r>
              <a:rPr lang="ru-RU" sz="2000" dirty="0"/>
              <a:t> 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78088" y="1612811"/>
            <a:ext cx="539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switch case </a:t>
            </a:r>
            <a:r>
              <a:rPr lang="ru-RU" sz="2000" dirty="0"/>
              <a:t>имеет следующий вид</a:t>
            </a:r>
            <a:r>
              <a:rPr lang="en-US" sz="2000" dirty="0"/>
              <a:t>: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3417" y="3804352"/>
            <a:ext cx="5584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Отличаются конструкции между собой тем, что в конструкции </a:t>
            </a:r>
            <a:r>
              <a:rPr lang="en-US" sz="2000" dirty="0"/>
              <a:t>if else</a:t>
            </a:r>
            <a:r>
              <a:rPr lang="ru-RU" sz="2000" dirty="0"/>
              <a:t> в рамках проверки проверяется логическое выражение на истинность или ложность, а в конструкции </a:t>
            </a:r>
            <a:r>
              <a:rPr lang="en-US" sz="2000" dirty="0"/>
              <a:t>switch</a:t>
            </a:r>
            <a:r>
              <a:rPr lang="ru-RU" sz="2000" dirty="0"/>
              <a:t> происходит проверка не логического выражения, а значения той или иной переменной на соответчике значениям указываемых в блоках </a:t>
            </a:r>
            <a:r>
              <a:rPr lang="en-US" sz="2000" dirty="0"/>
              <a:t>case</a:t>
            </a:r>
            <a:r>
              <a:rPr lang="ru-RU" sz="2000" dirty="0"/>
              <a:t>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988470"/>
            <a:ext cx="5464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условие истинно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 </a:t>
            </a:r>
            <a:r>
              <a:rPr lang="ru-RU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первое условие ложно а второе условие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истино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Блок кода если все условия ложны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237076" y="2170592"/>
            <a:ext cx="54640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(&lt;проверяемая переменная&gt;){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&lt;первое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1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&lt;второе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2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&lt;третье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3, не завершается и выполняет следующий по порядку блок, до тех пор пока не встретит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break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&lt;четвертое значение&gt;: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имеет значение 4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блок кода если переменная не имеет ни одного из представленных значений.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0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Условия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93417" y="12952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(b){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(c){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 //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даже при том, что условие истинно,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выведено все равно не будет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 if"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"in else"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605159" y="339959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direction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(direction){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top_direction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"To top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"Undefined direction"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218" name="Picture 2" descr="https://www.meme-arsenal.com/memes/bbb926d503562b3b9b6c84f6c17c06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1" y="4434540"/>
            <a:ext cx="4176841" cy="2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Циклы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417" y="1015718"/>
            <a:ext cx="110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В С++ есть два разные конструкции циклов, это конструкция </a:t>
            </a:r>
            <a:r>
              <a:rPr lang="en-US" sz="2000" dirty="0"/>
              <a:t>for </a:t>
            </a:r>
            <a:r>
              <a:rPr lang="ru-RU" sz="2000" dirty="0"/>
              <a:t>и конструкция</a:t>
            </a:r>
            <a:r>
              <a:rPr lang="en-US" sz="2000" dirty="0"/>
              <a:t> while/do while</a:t>
            </a:r>
            <a:r>
              <a:rPr lang="ru-RU" sz="20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417" y="1415828"/>
            <a:ext cx="192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for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985012" y="1418618"/>
            <a:ext cx="317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Конструкция </a:t>
            </a:r>
            <a:r>
              <a:rPr lang="en-US" sz="2000" dirty="0"/>
              <a:t>while/do while</a:t>
            </a:r>
            <a:endParaRPr lang="ru-RU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4340" y="4418910"/>
            <a:ext cx="11064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Разница в конструкциях обусловлена тем, что цикл </a:t>
            </a:r>
            <a:r>
              <a:rPr lang="en-US" sz="2000" dirty="0"/>
              <a:t>for </a:t>
            </a:r>
            <a:r>
              <a:rPr lang="ru-RU" sz="2000" dirty="0"/>
              <a:t>обычно выполняется заданное количество раз, и его следует использовать тогда когда известно количество необходимых итераций</a:t>
            </a:r>
            <a:r>
              <a:rPr lang="en-US" sz="2000" dirty="0"/>
              <a:t> </a:t>
            </a:r>
            <a:r>
              <a:rPr lang="ru-RU" sz="2000" dirty="0"/>
              <a:t>(может быть вычисляемым), циклы </a:t>
            </a:r>
            <a:r>
              <a:rPr lang="en-US" sz="2000" dirty="0"/>
              <a:t>while/do while </a:t>
            </a:r>
            <a:r>
              <a:rPr lang="ru-RU" sz="2000" dirty="0"/>
              <a:t>предназначены для тех случаев когда количество итераций неизвестно, и цикл выполняется до тех пор пока условие выполняется.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1966424"/>
            <a:ext cx="5491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&lt;тип&gt; &lt;название счетчика&gt; = &lt;значение&gt;;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&lt;условие на сравнение счетчика&gt;; 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 &lt;изменение счетчика&gt;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Блок кода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91639" y="1964657"/>
            <a:ext cx="5509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//код, пока условие истинно будет повторно выполняться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 // код, важно помнить что в таком цикле обязательно выполниться хотя бы 1 раз код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(&lt;условие&gt;);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395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в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7" y="1150722"/>
            <a:ext cx="111332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effectLst/>
              </a:rPr>
              <a:t>Функция это набор операций с данными которые нам необходимо выполнять множество раз(не обязательно)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Любая функция имеет тип, также, как и любая переменная.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Функция может возвращать значение, тип которого в большинстве случаев аналогично типу самой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Если функция не возвращает никакого значения, то она должна иметь тип </a:t>
            </a:r>
            <a:r>
              <a:rPr lang="ru-RU" sz="2000" b="1" i="0" dirty="0" err="1">
                <a:effectLst/>
              </a:rPr>
              <a:t>void</a:t>
            </a:r>
            <a:r>
              <a:rPr lang="ru-RU" sz="2000" b="0" i="0" dirty="0">
                <a:effectLst/>
              </a:rPr>
              <a:t> (такие функции иногда называют процедурами)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При объявлении функции, после ее типа должно находиться имя функции и две круглые скобки — открывающая и закрывающая, внутри которых могут находиться один или несколько аргументов функции, которых также может не быть вообще.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после списка аргументов функции ставится открывающая фигурная скобка, после которой находится само тело функции.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</a:rPr>
              <a:t>В конце тела функции обязательно ставится закрывающая фигурная скобка.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351682"/>
            <a:ext cx="10758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&lt;тип&gt; &lt;название функции&gt;(&lt;тип&gt; &lt;название параметра&gt;, ...){</a:t>
            </a:r>
          </a:p>
          <a:p>
            <a:r>
              <a:rPr lang="ru-RU">
                <a:solidFill>
                  <a:srgbClr val="008000"/>
                </a:solidFill>
                <a:latin typeface="Consolas" panose="020B0609020204030204" pitchFamily="49" charset="0"/>
              </a:rPr>
              <a:t>    // код функции</a:t>
            </a:r>
            <a:endParaRPr lang="ru-R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ru-RU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 &lt;возвращаемое&gt;;</a:t>
            </a:r>
          </a:p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00563" y="6182679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onsolas" panose="020B0609020204030204" pitchFamily="49" charset="0"/>
              </a:rPr>
              <a:t>&lt;название функции&gt;(&lt;параметры функции&gt;);</a:t>
            </a:r>
            <a:endParaRPr lang="ru-R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2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08174" y="45075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array[N]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sum 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sum += array[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sum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93417" y="2099459"/>
            <a:ext cx="56825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= a;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 = square(x);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(y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x = (a + b) /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(square(a) * square(x) &lt;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b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a = 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y = square(x);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3417" y="11761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*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04" y="1295219"/>
            <a:ext cx="3460825" cy="31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49" y="4068856"/>
            <a:ext cx="2019300" cy="201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966" y="6088156"/>
            <a:ext cx="2940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2563" algn="just"/>
            <a:r>
              <a:rPr lang="ru-RU" sz="2000" dirty="0"/>
              <a:t>Справка по синтаксису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432792" y="1437778"/>
            <a:ext cx="9326416" cy="2138052"/>
            <a:chOff x="657599" y="1312830"/>
            <a:chExt cx="9326416" cy="2138052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657599" y="1317374"/>
              <a:ext cx="1714500" cy="2133508"/>
              <a:chOff x="657599" y="1317374"/>
              <a:chExt cx="1714500" cy="2133508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657599" y="1317374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4"/>
                  </a:rPr>
                  <a:t>Лекции</a:t>
                </a:r>
                <a:endParaRPr lang="ru-RU" dirty="0"/>
              </a:p>
            </p:txBody>
          </p:sp>
          <p:pic>
            <p:nvPicPr>
              <p:cNvPr id="1026" name="Picture 2" descr="http://qrcoder.ru/code/?https%3A%2F%2Fgithub.com%2FMUCTR-IKT-CPP%2Fcpp_course%2Ftree%2Fmaster%2F%25D0%259B%25D0%25B5%25D0%25BA%25D1%2586%25D0%25B8%25D0%25B8%2F2023&amp;4&amp;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599" y="1736382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3193390" y="1312830"/>
              <a:ext cx="1719043" cy="2133508"/>
              <a:chOff x="3920751" y="1317374"/>
              <a:chExt cx="1719043" cy="2133508"/>
            </a:xfrm>
          </p:grpSpPr>
          <p:pic>
            <p:nvPicPr>
              <p:cNvPr id="1028" name="Picture 4" descr="http://qrcoder.ru/code/?https%3A%2F%2Fgithub.com%2FMUCTR-IKT-CPP%2Fcpp_course%2Ftree%2Fmaster%2F%25D0%259B%25D0%25B0%25D0%25B1%25D0%25BE%25D1%2580%25D0%25B0%25D1%2582%25D0%25BE%25D1%2580%25D0%25BD%25D1%258B%25D0%25B5%2F2023&amp;4&amp;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751" y="1731838"/>
                <a:ext cx="1719043" cy="171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Прямоугольник 11"/>
              <p:cNvSpPr/>
              <p:nvPr/>
            </p:nvSpPr>
            <p:spPr>
              <a:xfrm>
                <a:off x="3920751" y="1317374"/>
                <a:ext cx="17190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7"/>
                  </a:rPr>
                  <a:t>Лабораторные</a:t>
                </a:r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5733724" y="1312830"/>
              <a:ext cx="1714500" cy="2079537"/>
              <a:chOff x="8376397" y="1366801"/>
              <a:chExt cx="1714500" cy="2079537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8376397" y="1366801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8"/>
                  </a:rPr>
                  <a:t>Инструкции</a:t>
                </a:r>
                <a:endParaRPr lang="ru-RU" dirty="0"/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397" y="1731838"/>
                <a:ext cx="1714500" cy="1714500"/>
              </a:xfrm>
              <a:prstGeom prst="rect">
                <a:avLst/>
              </a:prstGeom>
            </p:spPr>
          </p:pic>
        </p:grpSp>
        <p:grpSp>
          <p:nvGrpSpPr>
            <p:cNvPr id="13" name="Группа 12"/>
            <p:cNvGrpSpPr/>
            <p:nvPr/>
          </p:nvGrpSpPr>
          <p:grpSpPr>
            <a:xfrm>
              <a:off x="8269515" y="1312830"/>
              <a:ext cx="1714500" cy="2133508"/>
              <a:chOff x="8269515" y="1312830"/>
              <a:chExt cx="1714500" cy="2133508"/>
            </a:xfrm>
          </p:grpSpPr>
          <p:pic>
            <p:nvPicPr>
              <p:cNvPr id="1030" name="Picture 6" descr="http://qrcoder.ru/code/?https%3A%2F%2Fgithub.com%2FMUCTR-IKT-CPP%2Fcpp_course%2Ftree%2Fmaster%2F%25D0%2594%25D0%25BE%25D0%25BF%25D0%25BE%25D0%25BB%25D0%25BD%25D0%25B8%25D1%2582%25D0%25B5%25D0%25BB%25D1%258C%25D0%25BD%25D1%258B%25D0%25B5%2520%25D0%25BC%25D0%25B0%25D1%2582%25D0%25B5%25D1%2580%25D0%25B8%25D0%25B0%25D0%25BB%25D1%258B&amp;4&amp;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9515" y="1761521"/>
                <a:ext cx="1684816" cy="168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Прямоугольник 20"/>
              <p:cNvSpPr/>
              <p:nvPr/>
            </p:nvSpPr>
            <p:spPr>
              <a:xfrm>
                <a:off x="8269515" y="1312830"/>
                <a:ext cx="1714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hlinkClick r:id="rId11"/>
                  </a:rPr>
                  <a:t>Материалы</a:t>
                </a:r>
                <a:endParaRPr lang="ru-RU" dirty="0"/>
              </a:p>
            </p:txBody>
          </p:sp>
        </p:grpSp>
      </p:grpSp>
      <p:sp>
        <p:nvSpPr>
          <p:cNvPr id="24" name="Прямоугольник 23"/>
          <p:cNvSpPr/>
          <p:nvPr/>
        </p:nvSpPr>
        <p:spPr>
          <a:xfrm>
            <a:off x="493417" y="3807078"/>
            <a:ext cx="68572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Курс рассчитан минимум на 10 лабораторных и 10 лекционных занятий. Но может быть дополнен как лекциями так и лабораторными.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содержатся все лекции и их основной материал изменен не будет, могут быть доработаны некоторые аспекты.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справка по гиту и синтаксису языка.</a:t>
            </a:r>
          </a:p>
          <a:p>
            <a:r>
              <a:rPr lang="ru-RU" dirty="0">
                <a:solidFill>
                  <a:srgbClr val="000000"/>
                </a:solidFill>
              </a:rPr>
              <a:t>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 есть дополнительные материалы, в виде видео лекций разных авторов и книг на русском и английском языках.</a:t>
            </a:r>
          </a:p>
        </p:txBody>
      </p:sp>
      <p:pic>
        <p:nvPicPr>
          <p:cNvPr id="1032" name="Picture 8" descr="https://www.meme-arsenal.com/memes/bd4c58fc8f07c1a8c10b2efb37967fe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1" y="3596674"/>
            <a:ext cx="3408127" cy="29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47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Журнал и баллы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</a:rPr>
                  <a:t>Баллы курса делятся</a:t>
                </a:r>
                <a:r>
                  <a:rPr lang="en-US" dirty="0">
                    <a:solidFill>
                      <a:srgbClr val="000000"/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60 </a:t>
                </a:r>
                <a:r>
                  <a:rPr lang="ru-RU" dirty="0">
                    <a:solidFill>
                      <a:srgbClr val="000000"/>
                    </a:solidFill>
                  </a:rPr>
                  <a:t>семестр (10 лекции, по одному за лекцию</a:t>
                </a:r>
                <a:r>
                  <a:rPr lang="en-US" dirty="0">
                    <a:solidFill>
                      <a:srgbClr val="000000"/>
                    </a:solidFill>
                  </a:rPr>
                  <a:t> + </a:t>
                </a:r>
                <a:r>
                  <a:rPr lang="ru-RU" dirty="0">
                    <a:solidFill>
                      <a:srgbClr val="000000"/>
                    </a:solidFill>
                  </a:rPr>
                  <a:t>50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) + 40 зачет 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Балы за </a:t>
                </a:r>
                <a:r>
                  <a:rPr lang="ru-RU" dirty="0" err="1">
                    <a:solidFill>
                      <a:srgbClr val="000000"/>
                    </a:solidFill>
                  </a:rPr>
                  <a:t>лабы</a:t>
                </a:r>
                <a:r>
                  <a:rPr lang="ru-RU" dirty="0">
                    <a:solidFill>
                      <a:srgbClr val="000000"/>
                    </a:solidFill>
                  </a:rPr>
                  <a:t> от 0 до 10 и называются первичные, после пересчитываются по формуле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баллы</m:t>
                              </m:r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за лабу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студента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максимальные баллы за лабу</m:t>
                              </m:r>
                            </m:e>
                          </m:nary>
                        </m:den>
                      </m:f>
                      <m:r>
                        <a:rPr lang="ru-R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∗50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</a:endParaRP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Срок на сдачу лабораторной работ 2 недели от дня выдачи, те кто получают лабораторные в понедельник сдают не позже понедельника через 1 недели, те кто во вторник, не позже вторника. Т.е. получили лабораторную 02.09 крайняя дата сдачи 10.09. Сдача на неделе после срока отнимает половину от максимума баллов, т.е. 5 первичных. Сдача после этого срока не засчитывается.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Посещаемость отмечается только на лекциях, одна лекция один балл. Списки предоставляют старосты во время лекции через </a:t>
                </a:r>
                <a:r>
                  <a:rPr lang="ru-RU" dirty="0" err="1">
                    <a:solidFill>
                      <a:srgbClr val="000000"/>
                    </a:solidFill>
                  </a:rPr>
                  <a:t>месенджер</a:t>
                </a:r>
                <a:r>
                  <a:rPr lang="ru-RU" dirty="0">
                    <a:solidFill>
                      <a:srgbClr val="000000"/>
                    </a:solidFill>
                  </a:rPr>
                  <a:t>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Все лабораторные загружаются в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репозиторий</a:t>
                </a:r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</a:rPr>
                  <a:t>гитхаб</a:t>
                </a:r>
                <a:r>
                  <a:rPr lang="ru-RU" dirty="0">
                    <a:solidFill>
                      <a:srgbClr val="000000"/>
                    </a:solidFill>
                  </a:rPr>
                  <a:t> созданный в организации. Наименование </a:t>
                </a:r>
                <a:r>
                  <a:rPr lang="ru-RU" dirty="0" err="1">
                    <a:solidFill>
                      <a:srgbClr val="000000"/>
                    </a:solidFill>
                  </a:rPr>
                  <a:t>репозитория</a:t>
                </a:r>
                <a:r>
                  <a:rPr lang="ru-RU" dirty="0">
                    <a:solidFill>
                      <a:srgbClr val="000000"/>
                    </a:solidFill>
                  </a:rPr>
                  <a:t> для каждого указано в журнале.</a:t>
                </a:r>
              </a:p>
              <a:p>
                <a:r>
                  <a:rPr lang="ru-RU" dirty="0">
                    <a:solidFill>
                      <a:srgbClr val="000000"/>
                    </a:solidFill>
                  </a:rPr>
                  <a:t>Допускается любая </a:t>
                </a:r>
                <a:r>
                  <a:rPr lang="en-US" dirty="0">
                    <a:solidFill>
                      <a:srgbClr val="000000"/>
                    </a:solidFill>
                  </a:rPr>
                  <a:t>IDE</a:t>
                </a:r>
                <a:r>
                  <a:rPr lang="ru-RU" dirty="0">
                    <a:solidFill>
                      <a:srgbClr val="000000"/>
                    </a:solidFill>
                  </a:rPr>
                  <a:t> на выбор студент, но преподаватель не гарантирует оказание помощи при вопросах с самой средой разработки.</a:t>
                </a:r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47" y="1205983"/>
                <a:ext cx="9197788" cy="4541500"/>
              </a:xfrm>
              <a:prstGeom prst="rect">
                <a:avLst/>
              </a:prstGeom>
              <a:blipFill>
                <a:blip r:embed="rId4"/>
                <a:stretch>
                  <a:fillRect l="-596" t="-805" b="-1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www.meme-arsenal.com/memes/11a91a0533915c673826689a6b38bfa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2" y="2491045"/>
            <a:ext cx="2448915" cy="19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0630" y="1536174"/>
            <a:ext cx="100251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Вводная лекция, о курсе, о языке, базовый синтаксис.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Память, особенности, указатели, ссылки, передача параметров.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Пользовательские типы данных, структуры, объединения.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Классы, конструкторы и деструкторы.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Классы: инкапсуляция, наследование, полиморфизм.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Абстрактные классы.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Стандартная библиотека контейнеров.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Шаблоны.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solidFill>
                  <a:srgbClr val="222222"/>
                </a:solidFill>
              </a:rPr>
              <a:t>Лямбда функции и алгоритмические </a:t>
            </a:r>
          </a:p>
          <a:p>
            <a:pPr algn="just"/>
            <a:r>
              <a:rPr lang="ru-RU" sz="2400" dirty="0">
                <a:solidFill>
                  <a:srgbClr val="222222"/>
                </a:solidFill>
              </a:rPr>
              <a:t>      функции стандартной библиотеки.</a:t>
            </a:r>
          </a:p>
          <a:p>
            <a:pPr marL="457200" indent="-457200" algn="just">
              <a:buFont typeface="+mj-lt"/>
              <a:buAutoNum type="arabicPeriod" startAt="10"/>
            </a:pPr>
            <a:r>
              <a:rPr lang="ru-RU" sz="2400" dirty="0">
                <a:solidFill>
                  <a:srgbClr val="222222"/>
                </a:solidFill>
              </a:rPr>
              <a:t>Исключения.</a:t>
            </a:r>
            <a:endParaRPr lang="ru-RU" sz="2400" dirty="0"/>
          </a:p>
        </p:txBody>
      </p:sp>
      <p:pic>
        <p:nvPicPr>
          <p:cNvPr id="6146" name="Picture 2" descr="https://www.meme-arsenal.com/memes/b1c97f94d5722127588020f4955602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65" y="3866512"/>
            <a:ext cx="3897553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3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Соглашение об именовании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1" name="Таблица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10165"/>
              </p:ext>
            </p:extLst>
          </p:nvPr>
        </p:nvGraphicFramePr>
        <p:xfrm>
          <a:off x="493417" y="1100571"/>
          <a:ext cx="11207742" cy="2986122"/>
        </p:xfrm>
        <a:graphic>
          <a:graphicData uri="http://schemas.openxmlformats.org/drawingml/2006/table">
            <a:tbl>
              <a:tblPr/>
              <a:tblGrid>
                <a:gridCol w="3735914">
                  <a:extLst>
                    <a:ext uri="{9D8B030D-6E8A-4147-A177-3AD203B41FA5}">
                      <a16:colId xmlns:a16="http://schemas.microsoft.com/office/drawing/2014/main" val="404337559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2779722244"/>
                    </a:ext>
                  </a:extLst>
                </a:gridCol>
                <a:gridCol w="3735914">
                  <a:extLst>
                    <a:ext uri="{9D8B030D-6E8A-4147-A177-3AD203B41FA5}">
                      <a16:colId xmlns:a16="http://schemas.microsoft.com/office/drawing/2014/main" val="1512659665"/>
                    </a:ext>
                  </a:extLst>
                </a:gridCol>
              </a:tblGrid>
              <a:tr h="321456"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Стиль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solidFill>
                            <a:srgbClr val="FFFFFF"/>
                          </a:solidFill>
                          <a:effectLst/>
                        </a:rPr>
                        <a:t>Структура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A64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A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16763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Глобальные константы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UPPER_CASE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2338"/>
                  </a:ext>
                </a:extLst>
              </a:tr>
              <a:tr h="478979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Переменные</a:t>
                      </a:r>
                      <a:r>
                        <a:rPr lang="ru-RU" sz="1500" baseline="0" dirty="0">
                          <a:effectLst/>
                        </a:rPr>
                        <a:t> и параметры </a:t>
                      </a:r>
                      <a:r>
                        <a:rPr lang="ru-RU" sz="1500" baseline="0" dirty="0" err="1">
                          <a:effectLst/>
                        </a:rPr>
                        <a:t>фунции</a:t>
                      </a:r>
                      <a:endParaRPr lang="ru-RU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51302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Параметры функций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lower_snake_case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53325"/>
                  </a:ext>
                </a:extLst>
              </a:tr>
              <a:tr h="455992">
                <a:tc>
                  <a:txBody>
                    <a:bodyPr/>
                    <a:lstStyle/>
                    <a:p>
                      <a:r>
                        <a:rPr lang="ru-RU" sz="1500">
                          <a:effectLst/>
                        </a:rPr>
                        <a:t>Функции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lowerCamelCase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Глагол (функция - это действие)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1661"/>
                  </a:ext>
                </a:extLst>
              </a:tr>
              <a:tr h="548367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Имена типов (структур и т.д.)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UpperCamelCase</a:t>
                      </a:r>
                      <a:endParaRPr lang="en-US" sz="1500" dirty="0">
                        <a:effectLst/>
                      </a:endParaRP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</a:rPr>
                        <a:t>Существительное (иногда с прилагательными)</a:t>
                      </a:r>
                    </a:p>
                  </a:txBody>
                  <a:tcPr marL="47273" marR="47273" marT="47273" marB="4727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41203"/>
                  </a:ext>
                </a:extLst>
              </a:tr>
            </a:tbl>
          </a:graphicData>
        </a:graphic>
      </p:graphicFrame>
      <p:sp>
        <p:nvSpPr>
          <p:cNvPr id="73" name="Прямоугольник 72"/>
          <p:cNvSpPr/>
          <p:nvPr/>
        </p:nvSpPr>
        <p:spPr>
          <a:xfrm>
            <a:off x="493417" y="4144074"/>
            <a:ext cx="8875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Можно использовать глобальные константы, нельзя использовать глобальные переменные.</a:t>
            </a:r>
            <a:endParaRPr lang="ru-RU" dirty="0"/>
          </a:p>
          <a:p>
            <a:r>
              <a:rPr lang="ru-RU" dirty="0"/>
              <a:t>Не используйте для объявления констант директивы препроцессора.</a:t>
            </a:r>
          </a:p>
          <a:p>
            <a:r>
              <a:rPr lang="ru-RU" dirty="0"/>
              <a:t>Не нужно объявлять переменную в начале функции, если её можно объявить при первом вычислении. Но иногда объявлять заранее всё-таки приходится. В этом случае инициализируйте переменную</a:t>
            </a:r>
          </a:p>
          <a:p>
            <a:r>
              <a:rPr lang="ru-RU" dirty="0"/>
              <a:t>Не стоит писать в коде числа непонятного назначения, чтобы читающий код не задавался вопросами “почему 4?”, “почему 37?”, “что будет, если 36 заменить на 50 в этой строке?”. Используйте именованные константы</a:t>
            </a:r>
          </a:p>
        </p:txBody>
      </p:sp>
      <p:pic>
        <p:nvPicPr>
          <p:cNvPr id="74" name="Picture 2" descr="Гайд по стилю кода на JavaScript от AirBnB | Юрий Матюхи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90" y="4462893"/>
            <a:ext cx="2740476" cy="16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0" y="14721"/>
            <a:ext cx="971087" cy="9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4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Коротко о главном — Toyota Prius, 1.5 л., 2008 года на DR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69" y="2699259"/>
            <a:ext cx="4199532" cy="15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Гит, что в имени тебе моем?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153117" y="3994255"/>
            <a:ext cx="3707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Гит это система хранения версий использующая в своей основе идею о цепочках изменений файлов, которые образуют ветви, которые содержатся в </a:t>
            </a:r>
            <a:r>
              <a:rPr lang="ru-RU" dirty="0" err="1">
                <a:solidFill>
                  <a:srgbClr val="000000"/>
                </a:solidFill>
              </a:rPr>
              <a:t>репозитории</a:t>
            </a:r>
            <a:r>
              <a:rPr lang="ru-RU" dirty="0">
                <a:solidFill>
                  <a:srgbClr val="000000"/>
                </a:solidFill>
              </a:rPr>
              <a:t>. Все изменения всех ваших файлов фиксируются слепками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ru-RU" dirty="0" err="1">
                <a:solidFill>
                  <a:srgbClr val="000000"/>
                </a:solidFill>
              </a:rPr>
              <a:t>комитами</a:t>
            </a:r>
            <a:r>
              <a:rPr lang="ru-RU" dirty="0">
                <a:solidFill>
                  <a:srgbClr val="000000"/>
                </a:solidFill>
              </a:rPr>
              <a:t>) и могут показать полную историю развития вашей программы.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4181879" y="4267326"/>
            <a:ext cx="6084750" cy="1712613"/>
            <a:chOff x="8179041" y="1175442"/>
            <a:chExt cx="6084750" cy="1712613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8179041" y="1175442"/>
              <a:ext cx="6084750" cy="171261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магнитный диск 12"/>
            <p:cNvSpPr/>
            <p:nvPr/>
          </p:nvSpPr>
          <p:spPr>
            <a:xfrm>
              <a:off x="8276806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1</a:t>
              </a:r>
            </a:p>
          </p:txBody>
        </p:sp>
        <p:sp>
          <p:nvSpPr>
            <p:cNvPr id="14" name="Блок-схема: магнитный диск 13"/>
            <p:cNvSpPr/>
            <p:nvPr/>
          </p:nvSpPr>
          <p:spPr>
            <a:xfrm>
              <a:off x="8871474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2</a:t>
              </a:r>
            </a:p>
          </p:txBody>
        </p:sp>
        <p:sp>
          <p:nvSpPr>
            <p:cNvPr id="15" name="Блок-схема: магнитный диск 14"/>
            <p:cNvSpPr/>
            <p:nvPr/>
          </p:nvSpPr>
          <p:spPr>
            <a:xfrm>
              <a:off x="9466142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3</a:t>
              </a:r>
            </a:p>
          </p:txBody>
        </p:sp>
        <p:sp>
          <p:nvSpPr>
            <p:cNvPr id="16" name="Блок-схема: магнитный диск 15"/>
            <p:cNvSpPr/>
            <p:nvPr/>
          </p:nvSpPr>
          <p:spPr>
            <a:xfrm>
              <a:off x="10067883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4</a:t>
              </a:r>
            </a:p>
          </p:txBody>
        </p:sp>
        <p:sp>
          <p:nvSpPr>
            <p:cNvPr id="17" name="Блок-схема: магнитный диск 16"/>
            <p:cNvSpPr/>
            <p:nvPr/>
          </p:nvSpPr>
          <p:spPr>
            <a:xfrm>
              <a:off x="10662551" y="1217691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5</a:t>
              </a:r>
            </a:p>
          </p:txBody>
        </p:sp>
        <p:sp>
          <p:nvSpPr>
            <p:cNvPr id="18" name="Блок-схема: магнитный диск 17"/>
            <p:cNvSpPr/>
            <p:nvPr/>
          </p:nvSpPr>
          <p:spPr>
            <a:xfrm>
              <a:off x="11602611" y="1660556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6</a:t>
              </a:r>
            </a:p>
          </p:txBody>
        </p:sp>
        <p:sp>
          <p:nvSpPr>
            <p:cNvPr id="19" name="Блок-схема: магнитный диск 18"/>
            <p:cNvSpPr/>
            <p:nvPr/>
          </p:nvSpPr>
          <p:spPr>
            <a:xfrm>
              <a:off x="9466142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.1</a:t>
              </a:r>
            </a:p>
          </p:txBody>
        </p:sp>
        <p:sp>
          <p:nvSpPr>
            <p:cNvPr id="20" name="Блок-схема: магнитный диск 19"/>
            <p:cNvSpPr/>
            <p:nvPr/>
          </p:nvSpPr>
          <p:spPr>
            <a:xfrm>
              <a:off x="10060810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.2</a:t>
              </a:r>
            </a:p>
          </p:txBody>
        </p:sp>
        <p:sp>
          <p:nvSpPr>
            <p:cNvPr id="21" name="Блок-схема: магнитный диск 20"/>
            <p:cNvSpPr/>
            <p:nvPr/>
          </p:nvSpPr>
          <p:spPr>
            <a:xfrm>
              <a:off x="10655478" y="2076262"/>
              <a:ext cx="506994" cy="74238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r>
                <a:rPr lang="ru-RU" dirty="0"/>
                <a:t>.3</a:t>
              </a:r>
            </a:p>
          </p:txBody>
        </p:sp>
      </p:grpSp>
      <p:sp>
        <p:nvSpPr>
          <p:cNvPr id="22" name="Блок-схема: магнитный диск 21"/>
          <p:cNvSpPr/>
          <p:nvPr/>
        </p:nvSpPr>
        <p:spPr>
          <a:xfrm>
            <a:off x="2569824" y="1597068"/>
            <a:ext cx="1946495" cy="71522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Текущая работа</a:t>
            </a:r>
          </a:p>
        </p:txBody>
      </p:sp>
      <p:sp>
        <p:nvSpPr>
          <p:cNvPr id="23" name="Двойные фигурные скобки 22"/>
          <p:cNvSpPr/>
          <p:nvPr/>
        </p:nvSpPr>
        <p:spPr>
          <a:xfrm>
            <a:off x="2947745" y="1293409"/>
            <a:ext cx="1190652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6059149" y="1227968"/>
            <a:ext cx="1327654" cy="1444289"/>
            <a:chOff x="3911825" y="2812611"/>
            <a:chExt cx="854427" cy="929489"/>
          </a:xfrm>
        </p:grpSpPr>
        <p:sp>
          <p:nvSpPr>
            <p:cNvPr id="25" name="Цилиндр 24"/>
            <p:cNvSpPr/>
            <p:nvPr/>
          </p:nvSpPr>
          <p:spPr>
            <a:xfrm>
              <a:off x="3915226" y="2818646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Stage</a:t>
              </a:r>
              <a:endParaRPr lang="ru-RU" sz="1600" dirty="0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3911825" y="2812611"/>
              <a:ext cx="851026" cy="220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8668619" y="1225876"/>
            <a:ext cx="1332939" cy="1446381"/>
            <a:chOff x="6258952" y="2812611"/>
            <a:chExt cx="851026" cy="923454"/>
          </a:xfrm>
        </p:grpSpPr>
        <p:sp>
          <p:nvSpPr>
            <p:cNvPr id="28" name="Цилиндр 27"/>
            <p:cNvSpPr/>
            <p:nvPr/>
          </p:nvSpPr>
          <p:spPr>
            <a:xfrm>
              <a:off x="6258952" y="2812611"/>
              <a:ext cx="851026" cy="9234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Commit</a:t>
              </a:r>
              <a:endParaRPr lang="ru-RU" sz="1600" dirty="0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6258952" y="2812611"/>
              <a:ext cx="851026" cy="2203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0" name="Прямая со стрелкой 29"/>
          <p:cNvCxnSpPr>
            <a:stCxn id="22" idx="4"/>
            <a:endCxn id="25" idx="2"/>
          </p:cNvCxnSpPr>
          <p:nvPr/>
        </p:nvCxnSpPr>
        <p:spPr>
          <a:xfrm>
            <a:off x="4516319" y="1954680"/>
            <a:ext cx="1548115" cy="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7048" y="16664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stCxn id="25" idx="4"/>
            <a:endCxn id="28" idx="2"/>
          </p:cNvCxnSpPr>
          <p:nvPr/>
        </p:nvCxnSpPr>
        <p:spPr>
          <a:xfrm flipV="1">
            <a:off x="7386803" y="1949067"/>
            <a:ext cx="1281816" cy="57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3481" y="15970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Commit</a:t>
            </a:r>
            <a:endParaRPr lang="ru-RU" dirty="0"/>
          </a:p>
        </p:txBody>
      </p:sp>
      <p:sp>
        <p:nvSpPr>
          <p:cNvPr id="34" name="Двойные фигурные скобки 33"/>
          <p:cNvSpPr/>
          <p:nvPr/>
        </p:nvSpPr>
        <p:spPr>
          <a:xfrm>
            <a:off x="6070720" y="1256564"/>
            <a:ext cx="1321367" cy="2580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</a:t>
            </a:r>
            <a:r>
              <a:rPr lang="en-US" sz="1000" dirty="0"/>
              <a:t> </a:t>
            </a:r>
            <a:r>
              <a:rPr lang="ru-RU" sz="1000" dirty="0"/>
              <a:t>до </a:t>
            </a:r>
            <a:r>
              <a:rPr lang="en-US" sz="1000" dirty="0"/>
              <a:t>Add</a:t>
            </a:r>
            <a:endParaRPr lang="ru-RU" sz="1000" dirty="0"/>
          </a:p>
        </p:txBody>
      </p:sp>
      <p:sp>
        <p:nvSpPr>
          <p:cNvPr id="35" name="Двойные фигурные скобки 34"/>
          <p:cNvSpPr/>
          <p:nvPr/>
        </p:nvSpPr>
        <p:spPr>
          <a:xfrm>
            <a:off x="1124192" y="1679044"/>
            <a:ext cx="1333123" cy="51963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ru-RU" sz="1000" dirty="0"/>
              <a:t>Наши изменения после выполнения </a:t>
            </a:r>
            <a:r>
              <a:rPr lang="en-US" sz="1000" dirty="0"/>
              <a:t>Add</a:t>
            </a:r>
            <a:endParaRPr lang="ru-RU" sz="1000" dirty="0"/>
          </a:p>
        </p:txBody>
      </p:sp>
      <p:cxnSp>
        <p:nvCxnSpPr>
          <p:cNvPr id="37" name="Прямая со стрелкой 36"/>
          <p:cNvCxnSpPr>
            <a:stCxn id="21" idx="4"/>
            <a:endCxn id="18" idx="3"/>
          </p:cNvCxnSpPr>
          <p:nvPr/>
        </p:nvCxnSpPr>
        <p:spPr>
          <a:xfrm flipV="1">
            <a:off x="7165310" y="5494824"/>
            <a:ext cx="693636" cy="44514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7" idx="4"/>
            <a:endCxn id="18" idx="1"/>
          </p:cNvCxnSpPr>
          <p:nvPr/>
        </p:nvCxnSpPr>
        <p:spPr>
          <a:xfrm>
            <a:off x="7172383" y="4680767"/>
            <a:ext cx="686563" cy="71673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279644" y="5051959"/>
            <a:ext cx="5633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468980" y="5910530"/>
            <a:ext cx="1696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79644" y="5271123"/>
            <a:ext cx="1052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Создание ветки</a:t>
            </a:r>
          </a:p>
        </p:txBody>
      </p:sp>
      <p:cxnSp>
        <p:nvCxnSpPr>
          <p:cNvPr id="42" name="Прямая со стрелкой 41"/>
          <p:cNvCxnSpPr>
            <a:stCxn id="14" idx="3"/>
            <a:endCxn id="19" idx="2"/>
          </p:cNvCxnSpPr>
          <p:nvPr/>
        </p:nvCxnSpPr>
        <p:spPr>
          <a:xfrm>
            <a:off x="5127809" y="5051959"/>
            <a:ext cx="341171" cy="487379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8" idx="4"/>
            <a:endCxn id="44" idx="2"/>
          </p:cNvCxnSpPr>
          <p:nvPr/>
        </p:nvCxnSpPr>
        <p:spPr>
          <a:xfrm flipV="1">
            <a:off x="8112443" y="4680767"/>
            <a:ext cx="604688" cy="44286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Блок-схема: магнитный диск 43"/>
          <p:cNvSpPr/>
          <p:nvPr/>
        </p:nvSpPr>
        <p:spPr>
          <a:xfrm>
            <a:off x="8717131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7408654" y="5513685"/>
            <a:ext cx="8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Слияние веток</a:t>
            </a:r>
          </a:p>
        </p:txBody>
      </p:sp>
      <p:sp>
        <p:nvSpPr>
          <p:cNvPr id="46" name="Блок-схема: магнитный диск 45"/>
          <p:cNvSpPr/>
          <p:nvPr/>
        </p:nvSpPr>
        <p:spPr>
          <a:xfrm>
            <a:off x="2372087" y="3079248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568419" y="5992806"/>
            <a:ext cx="307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/>
              <a:t>Репозиторий</a:t>
            </a:r>
            <a:r>
              <a:rPr lang="ru-RU" sz="1400" dirty="0"/>
              <a:t> на сервере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0062" y="356012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sp>
        <p:nvSpPr>
          <p:cNvPr id="49" name="Дуга 48"/>
          <p:cNvSpPr/>
          <p:nvPr/>
        </p:nvSpPr>
        <p:spPr>
          <a:xfrm flipH="1" flipV="1">
            <a:off x="4206371" y="1237346"/>
            <a:ext cx="6060258" cy="1991699"/>
          </a:xfrm>
          <a:prstGeom prst="arc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/>
          <p:cNvSpPr/>
          <p:nvPr/>
        </p:nvSpPr>
        <p:spPr>
          <a:xfrm>
            <a:off x="4706981" y="3235834"/>
            <a:ext cx="4934960" cy="2189582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магнитный диск 50"/>
          <p:cNvSpPr/>
          <p:nvPr/>
        </p:nvSpPr>
        <p:spPr>
          <a:xfrm>
            <a:off x="9378568" y="4309575"/>
            <a:ext cx="506994" cy="7423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ru-RU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5842" y="2684407"/>
            <a:ext cx="1029952" cy="1102853"/>
            <a:chOff x="615636" y="2298921"/>
            <a:chExt cx="1029952" cy="1102853"/>
          </a:xfrm>
        </p:grpSpPr>
        <p:sp>
          <p:nvSpPr>
            <p:cNvPr id="53" name="Арка 52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4" name="Овал 53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22955" y="33958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</a:t>
            </a:r>
          </a:p>
        </p:txBody>
      </p:sp>
      <p:grpSp>
        <p:nvGrpSpPr>
          <p:cNvPr id="56" name="Группа 55"/>
          <p:cNvGrpSpPr/>
          <p:nvPr/>
        </p:nvGrpSpPr>
        <p:grpSpPr>
          <a:xfrm>
            <a:off x="11038754" y="5197730"/>
            <a:ext cx="1029952" cy="1102853"/>
            <a:chOff x="615636" y="2298921"/>
            <a:chExt cx="1029952" cy="1102853"/>
          </a:xfrm>
        </p:grpSpPr>
        <p:sp>
          <p:nvSpPr>
            <p:cNvPr id="57" name="Арка 56"/>
            <p:cNvSpPr/>
            <p:nvPr/>
          </p:nvSpPr>
          <p:spPr>
            <a:xfrm>
              <a:off x="615636" y="2825507"/>
              <a:ext cx="1029952" cy="576267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8" name="Овал 57"/>
            <p:cNvSpPr/>
            <p:nvPr/>
          </p:nvSpPr>
          <p:spPr>
            <a:xfrm>
              <a:off x="834749" y="2298921"/>
              <a:ext cx="591725" cy="526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072026" y="5948729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Коллега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61552" y="2937245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Pull</a:t>
            </a:r>
            <a:endParaRPr lang="ru-RU" dirty="0"/>
          </a:p>
        </p:txBody>
      </p:sp>
      <p:cxnSp>
        <p:nvCxnSpPr>
          <p:cNvPr id="61" name="Прямая со стрелкой 60"/>
          <p:cNvCxnSpPr>
            <a:stCxn id="58" idx="2"/>
            <a:endCxn id="51" idx="4"/>
          </p:cNvCxnSpPr>
          <p:nvPr/>
        </p:nvCxnSpPr>
        <p:spPr>
          <a:xfrm flipH="1" flipV="1">
            <a:off x="9885562" y="4680767"/>
            <a:ext cx="1372305" cy="78025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75609" y="469163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Push</a:t>
            </a:r>
            <a:endParaRPr lang="ru-RU" dirty="0"/>
          </a:p>
        </p:txBody>
      </p:sp>
      <p:cxnSp>
        <p:nvCxnSpPr>
          <p:cNvPr id="6" name="Скругленная соединительная линия 5"/>
          <p:cNvCxnSpPr>
            <a:stCxn id="46" idx="4"/>
            <a:endCxn id="44" idx="1"/>
          </p:cNvCxnSpPr>
          <p:nvPr/>
        </p:nvCxnSpPr>
        <p:spPr>
          <a:xfrm>
            <a:off x="2879081" y="3450440"/>
            <a:ext cx="6091547" cy="85913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rcoder.ru/code/?https%3A%2F%2Fgithub.com%2FMUCTR-IKT-CPP%2Fcpp_course%2Fblob%2Fmaster%2F%25D0%2598%25D0%25BD%25D1%2581%25D1%2582%25D1%2580%25D1%2583%25D0%25BA%25D1%2586%25D0%25B8%25D0%25B8%2F%25D0%25A1%25D0%25BF%25D1%2580%25D0%25B0%25D0%25B2%25D0%25BA%25D0%25B0%2520%25D0%25BF%25D0%25BE%2520%25D0%25B3%25D0%25B8%25D1%2582%25D1%2583.md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006" y="13872"/>
            <a:ext cx="1003583" cy="10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1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языке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1105" y="1295219"/>
            <a:ext cx="100251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222222"/>
                </a:solidFill>
              </a:rPr>
              <a:t>Язык С++ является языком высокого уровня, </a:t>
            </a:r>
            <a:r>
              <a:rPr lang="ru-RU" sz="2400" dirty="0"/>
              <a:t>язык программирования, разработанный для быстроты и удобства использования программистом.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постоянно развивается</a:t>
            </a:r>
            <a:r>
              <a:rPr lang="ru-RU" sz="2400" dirty="0"/>
              <a:t>. На данный момент в ходу имеются следующие стандарты</a:t>
            </a:r>
            <a:r>
              <a:rPr lang="en-US" sz="2400" dirty="0"/>
              <a:t>: 98, 11, 14, 17, 20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</a:t>
            </a:r>
            <a:r>
              <a:rPr lang="ru-RU" sz="2400" b="1" dirty="0" err="1"/>
              <a:t>кросплатформенным</a:t>
            </a:r>
            <a:r>
              <a:rPr lang="ru-RU" sz="2400" dirty="0"/>
              <a:t>, однако программы написанные на нем </a:t>
            </a:r>
            <a:r>
              <a:rPr lang="ru-RU" sz="2400" dirty="0" err="1"/>
              <a:t>кросплатформенными</a:t>
            </a:r>
            <a:r>
              <a:rPr lang="ru-RU" sz="2400" dirty="0"/>
              <a:t> не являются.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имеет обратную совместимость с </a:t>
            </a:r>
            <a:r>
              <a:rPr lang="ru-RU" sz="2400" b="1" dirty="0" err="1"/>
              <a:t>С</a:t>
            </a:r>
            <a:r>
              <a:rPr lang="ru-RU" sz="2400" dirty="0"/>
              <a:t>, так как он позиционировал себя наследником и продолжателем идей языка С, т.е. программы написанные на языке С и в его стиле будут прекрасно работать на С++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С++ является компилируемым языком</a:t>
            </a:r>
            <a:r>
              <a:rPr lang="ru-RU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b="1" dirty="0"/>
              <a:t>Язык поддерживает несколько парадигм программирования</a:t>
            </a:r>
            <a:r>
              <a:rPr lang="ru-RU" sz="2400" dirty="0"/>
              <a:t>, но основная Объектно-ориентированное программирование.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68937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22664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Парадигмы программирования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5756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563" algn="just"/>
            <a:r>
              <a:rPr lang="ru-RU" b="1" dirty="0">
                <a:solidFill>
                  <a:srgbClr val="222222"/>
                </a:solidFill>
              </a:rPr>
              <a:t>Парадигма программирования</a:t>
            </a:r>
            <a:r>
              <a:rPr lang="ru-RU" dirty="0">
                <a:solidFill>
                  <a:srgbClr val="222222"/>
                </a:solidFill>
              </a:rPr>
              <a:t> — это </a:t>
            </a:r>
            <a:r>
              <a:rPr lang="ru-RU" dirty="0"/>
              <a:t>совокупность идей и понятий, определяющих стиль написания компьютерных программ (подход к программированию). Это способ концептуализации, определяющий организацию вычислений и структурирование работы, выполняемой компьютером.</a:t>
            </a:r>
          </a:p>
          <a:p>
            <a:pPr algn="just"/>
            <a:r>
              <a:rPr lang="ru-RU" dirty="0"/>
              <a:t>Парадигма программирования как исходная концептуальная схема постановки проблем и их решения является инструментом грамматического описания фактов, событий, явлений и процессов, возможно, не существующих одновременно, но интуитивно объединяемых в общее понятие.</a:t>
            </a:r>
          </a:p>
          <a:p>
            <a:pPr algn="just"/>
            <a:endParaRPr lang="ru-RU" dirty="0"/>
          </a:p>
        </p:txBody>
      </p:sp>
      <p:pic>
        <p:nvPicPr>
          <p:cNvPr id="12" name="Picture 4" descr="Мем &quot;Что ты несёшь&quot; | Мемы, Юмор, Да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4" y="3595434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" y="3189277"/>
            <a:ext cx="7242695" cy="3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4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1336</TotalTime>
  <Words>3456</Words>
  <Application>Microsoft Office PowerPoint</Application>
  <PresentationFormat>Широкоэкранный</PresentationFormat>
  <Paragraphs>380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Segoe 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185</cp:revision>
  <dcterms:created xsi:type="dcterms:W3CDTF">2018-10-31T17:08:02Z</dcterms:created>
  <dcterms:modified xsi:type="dcterms:W3CDTF">2024-09-02T05:52:35Z</dcterms:modified>
</cp:coreProperties>
</file>